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4630400" cy="8229600"/>
  <p:notesSz cx="8229600" cy="146304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Lora" panose="020B0604020202020204" charset="-52"/>
      <p:regular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102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295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870" y="968216"/>
            <a:ext cx="4894540" cy="62930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14956" y="866537"/>
            <a:ext cx="7486888" cy="113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Бюджетное учреждение Омской области "Комплексный центр социального обслуживания населения "Родник" Ленинского административного округа"</a:t>
            </a:r>
            <a:endParaRPr lang="en-US" sz="1850" dirty="0"/>
          </a:p>
        </p:txBody>
      </p:sp>
      <p:sp>
        <p:nvSpPr>
          <p:cNvPr id="5" name="Text 1"/>
          <p:cNvSpPr/>
          <p:nvPr/>
        </p:nvSpPr>
        <p:spPr>
          <a:xfrm>
            <a:off x="7273052" y="2239089"/>
            <a:ext cx="5570577" cy="696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Школа ухода: </a:t>
            </a:r>
            <a:endParaRPr lang="en-US" sz="4350" b="1" dirty="0"/>
          </a:p>
        </p:txBody>
      </p:sp>
      <p:sp>
        <p:nvSpPr>
          <p:cNvPr id="6" name="Text 2"/>
          <p:cNvSpPr/>
          <p:nvPr/>
        </p:nvSpPr>
        <p:spPr>
          <a:xfrm>
            <a:off x="6314956" y="3290411"/>
            <a:ext cx="7486888" cy="1392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Поддержка близких в трудную минуту</a:t>
            </a:r>
            <a:endParaRPr lang="en-US" sz="4350" b="1" dirty="0"/>
          </a:p>
        </p:txBody>
      </p:sp>
      <p:sp>
        <p:nvSpPr>
          <p:cNvPr id="7" name="Text 3"/>
          <p:cNvSpPr/>
          <p:nvPr/>
        </p:nvSpPr>
        <p:spPr>
          <a:xfrm>
            <a:off x="6314956" y="5038011"/>
            <a:ext cx="7486888" cy="1893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Когда болезнь приходит в дом, это испытание для всей семьи. Школа ухода – ваш надежный помощник и источник знаний. Мы предлагаем </a:t>
            </a:r>
            <a:r>
              <a:rPr lang="en-US" sz="1850" b="1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бесплатные</a:t>
            </a: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консультации и обучение по уходу за тяжелобольными родственниками. Наша цель – </a:t>
            </a:r>
            <a:r>
              <a:rPr lang="en-US" sz="185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облегчить</a:t>
            </a: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</a:t>
            </a:r>
            <a:r>
              <a:rPr lang="en-US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ашу</a:t>
            </a:r>
            <a:r>
              <a:rPr lang="en-US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ношу и дать необходимые навыки.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314956" y="7197447"/>
            <a:ext cx="7486888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8980" y="2541865"/>
            <a:ext cx="450592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Цель Школы ухода -</a:t>
            </a:r>
            <a:endParaRPr lang="en-US" sz="3500" b="1" dirty="0"/>
          </a:p>
        </p:txBody>
      </p:sp>
      <p:sp>
        <p:nvSpPr>
          <p:cNvPr id="4" name="Text 1"/>
          <p:cNvSpPr/>
          <p:nvPr/>
        </p:nvSpPr>
        <p:spPr>
          <a:xfrm>
            <a:off x="837724" y="3374350"/>
            <a:ext cx="746855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основной целью создания Школы ухода является обучение граждан, осуществляющих уход, практическим навыкам ухода, методическая поддержка организаторов ухода, помощников по уходу, граждан, нуждающихся в уходе.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2882265" y="5265420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endParaRPr lang="en-US" sz="2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0108" y="592393"/>
            <a:ext cx="7190065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Основные задачи Школы ухода -</a:t>
            </a:r>
            <a:endParaRPr lang="en-US" sz="3500" b="1" dirty="0"/>
          </a:p>
        </p:txBody>
      </p:sp>
      <p:sp>
        <p:nvSpPr>
          <p:cNvPr id="3" name="Text 1"/>
          <p:cNvSpPr/>
          <p:nvPr/>
        </p:nvSpPr>
        <p:spPr>
          <a:xfrm>
            <a:off x="626982" y="1912916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формирование знаний, умений и навыков ухода за гражданами, нуждающимися в </a:t>
            </a:r>
            <a:r>
              <a:rPr lang="en-US" sz="185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уходе</a:t>
            </a:r>
            <a:r>
              <a:rPr lang="en-US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;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4011" y="3053178"/>
            <a:ext cx="618553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обучение способам предоставления социальных услуг по уходу с учетом индивидуальных особенностей гражданина, нуждающегося в уходе;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27340" y="4965024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обучение приемам адаптации жилых помещений граждан, нуждающихся в уходе;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817405" y="1898093"/>
            <a:ext cx="618553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обучение методам подбора и правилам использования технических средств реабилитации при организации ухода;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817404" y="3436202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обучение методам альтернативной и дополнительной коммуникации;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817405" y="4965024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оказание психологической поддержки родственникам гражданина, нуждающемуся в </a:t>
            </a:r>
            <a:r>
              <a:rPr lang="en-US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уходе</a:t>
            </a: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55696" y="1090732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Что вы узнаете в </a:t>
            </a:r>
            <a:endParaRPr lang="en-US" sz="4400" b="1" dirty="0"/>
          </a:p>
        </p:txBody>
      </p:sp>
      <p:sp>
        <p:nvSpPr>
          <p:cNvPr id="4" name="Text 1"/>
          <p:cNvSpPr/>
          <p:nvPr/>
        </p:nvSpPr>
        <p:spPr>
          <a:xfrm>
            <a:off x="1755696" y="2153722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Школе ухода?</a:t>
            </a:r>
            <a:endParaRPr lang="en-US" sz="4400" b="1" dirty="0"/>
          </a:p>
        </p:txBody>
      </p:sp>
      <p:sp>
        <p:nvSpPr>
          <p:cNvPr id="5" name="Shape 2"/>
          <p:cNvSpPr/>
          <p:nvPr/>
        </p:nvSpPr>
        <p:spPr>
          <a:xfrm>
            <a:off x="837724" y="3485912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74" y="3543895"/>
            <a:ext cx="337899" cy="42243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15559" y="3485912"/>
            <a:ext cx="2836783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Особенности заболеваний</a:t>
            </a:r>
            <a:endParaRPr lang="en-US" sz="2200" b="1" dirty="0"/>
          </a:p>
        </p:txBody>
      </p:sp>
      <p:sp>
        <p:nvSpPr>
          <p:cNvPr id="8" name="Text 4"/>
          <p:cNvSpPr/>
          <p:nvPr/>
        </p:nvSpPr>
        <p:spPr>
          <a:xfrm>
            <a:off x="1615559" y="4333399"/>
            <a:ext cx="283678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Как правильно себя вести при различных болезнях?</a:t>
            </a:r>
            <a:endParaRPr lang="en-US" sz="1850" dirty="0"/>
          </a:p>
        </p:txBody>
      </p:sp>
      <p:sp>
        <p:nvSpPr>
          <p:cNvPr id="9" name="Shape 5"/>
          <p:cNvSpPr/>
          <p:nvPr/>
        </p:nvSpPr>
        <p:spPr>
          <a:xfrm>
            <a:off x="4691658" y="3485912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1908" y="3543895"/>
            <a:ext cx="337899" cy="42243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479733" y="348591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Важные моменты</a:t>
            </a:r>
            <a:endParaRPr lang="en-US" sz="2200" b="1" dirty="0"/>
          </a:p>
        </p:txBody>
      </p:sp>
      <p:sp>
        <p:nvSpPr>
          <p:cNvPr id="12" name="Text 7"/>
          <p:cNvSpPr/>
          <p:nvPr/>
        </p:nvSpPr>
        <p:spPr>
          <a:xfrm>
            <a:off x="5469493" y="3981450"/>
            <a:ext cx="283678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 что обращать особое внимание при уходе?</a:t>
            </a:r>
            <a:endParaRPr lang="en-US" sz="1850" dirty="0"/>
          </a:p>
        </p:txBody>
      </p:sp>
      <p:sp>
        <p:nvSpPr>
          <p:cNvPr id="13" name="Shape 8"/>
          <p:cNvSpPr/>
          <p:nvPr/>
        </p:nvSpPr>
        <p:spPr>
          <a:xfrm>
            <a:off x="837724" y="560796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974" y="5665946"/>
            <a:ext cx="337899" cy="42243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2928758" y="5644514"/>
            <a:ext cx="372629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Организация пространства</a:t>
            </a:r>
            <a:endParaRPr lang="en-US" sz="2200" b="1" dirty="0"/>
          </a:p>
        </p:txBody>
      </p:sp>
      <p:sp>
        <p:nvSpPr>
          <p:cNvPr id="16" name="Text 10"/>
          <p:cNvSpPr/>
          <p:nvPr/>
        </p:nvSpPr>
        <p:spPr>
          <a:xfrm>
            <a:off x="1615559" y="6103501"/>
            <a:ext cx="66907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Как обустроить дом для реабилитации?</a:t>
            </a:r>
            <a:endParaRPr lang="en-US" sz="1850" dirty="0"/>
          </a:p>
        </p:txBody>
      </p:sp>
      <p:sp>
        <p:nvSpPr>
          <p:cNvPr id="17" name="Text 11"/>
          <p:cNvSpPr/>
          <p:nvPr/>
        </p:nvSpPr>
        <p:spPr>
          <a:xfrm>
            <a:off x="1275873" y="7043499"/>
            <a:ext cx="736830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Мы </a:t>
            </a:r>
            <a:r>
              <a:rPr lang="en-US" sz="185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дадим</a:t>
            </a: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</a:t>
            </a:r>
            <a:r>
              <a:rPr lang="en-US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ам</a:t>
            </a:r>
            <a:r>
              <a:rPr lang="en-US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знания и уверенность, чтобы обеспечить лучший уход.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0370" y="582335"/>
            <a:ext cx="725590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ru-RU" sz="4400" b="1" dirty="0" smtClean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Ожидаемые результаты</a:t>
            </a:r>
            <a:endParaRPr lang="en-US" sz="4400" b="1" dirty="0"/>
          </a:p>
        </p:txBody>
      </p:sp>
      <p:sp>
        <p:nvSpPr>
          <p:cNvPr id="4" name="Text 1"/>
          <p:cNvSpPr/>
          <p:nvPr/>
        </p:nvSpPr>
        <p:spPr>
          <a:xfrm>
            <a:off x="944047" y="1802488"/>
            <a:ext cx="7362230" cy="3830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Повышение компетентности по вопросам ухода </a:t>
            </a:r>
            <a:r>
              <a:rPr lang="en-US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граждан</a:t>
            </a:r>
            <a:r>
              <a:rPr lang="en-US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осуществляющих</a:t>
            </a:r>
            <a:r>
              <a:rPr lang="en-US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уход</a:t>
            </a:r>
            <a:r>
              <a:rPr lang="ru-RU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;</a:t>
            </a:r>
            <a:endParaRPr lang="ru-RU" sz="1850" dirty="0" smtClean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ru-RU" sz="1850" dirty="0" smtClean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Повышение качества жизни граждан, нуждающихся в уходе;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ru-RU" sz="1850" dirty="0" smtClean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Обеспечение условий для максимально длительного проживания граждан пожилого возраста и инвалидов в домашних условиях;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ru-RU" sz="1850" dirty="0" smtClean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Снижение риска </a:t>
            </a:r>
            <a:r>
              <a:rPr lang="ru-RU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инвалидизации</a:t>
            </a: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возможных осложнений, связанных с неправильным уходом, длительным ограничением двигательной активности;</a:t>
            </a: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endParaRPr lang="ru-RU" sz="1850" dirty="0" smtClean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342900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Благоприятная психологическая атмосфера в семье.</a:t>
            </a:r>
            <a:endParaRPr lang="ru-RU" sz="1850" dirty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55696" y="2299573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Важные моменты</a:t>
            </a:r>
            <a:endParaRPr lang="en-US" sz="4400" b="1" dirty="0"/>
          </a:p>
        </p:txBody>
      </p:sp>
      <p:sp>
        <p:nvSpPr>
          <p:cNvPr id="4" name="Text 1"/>
          <p:cNvSpPr/>
          <p:nvPr/>
        </p:nvSpPr>
        <p:spPr>
          <a:xfrm>
            <a:off x="837724" y="3362563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 что следует обращать особое внимание при уходе за тяжелобольным или пожилым человеком?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37724" y="4397812"/>
            <a:ext cx="746855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Важно следить за гигиеной, питанием, приемом лекарств и общим состоянием здоровья. Регулярно проверяйте кожу на наличие пролежней, обеспечивайте комфортное положение тела и поддерживайте позитивный настрой.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84866" y="830223"/>
            <a:ext cx="1106066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Оборудование домашнего пространства</a:t>
            </a:r>
            <a:endParaRPr lang="en-US" sz="4400" b="1" dirty="0"/>
          </a:p>
        </p:txBody>
      </p:sp>
      <p:sp>
        <p:nvSpPr>
          <p:cNvPr id="3" name="Text 1"/>
          <p:cNvSpPr/>
          <p:nvPr/>
        </p:nvSpPr>
        <p:spPr>
          <a:xfrm>
            <a:off x="837724" y="2012990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Оборудуйте пространство для облегчения ухода и повышения качества жизни:</a:t>
            </a:r>
            <a:endParaRPr lang="en-US" sz="1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665214"/>
            <a:ext cx="4078962" cy="252091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9112" y="548532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Удобная кровать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37724" y="5980867"/>
            <a:ext cx="40789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 регулируемой высотой и бортиками для максимального удобства.</a:t>
            </a:r>
            <a:endParaRPr lang="en-US" sz="1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659" y="2665214"/>
            <a:ext cx="4078962" cy="252091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789533" y="5485328"/>
            <a:ext cx="305109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Подъемник для ванны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275659" y="5980867"/>
            <a:ext cx="40789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Обеспечивает безопасное и комфортное купание.</a:t>
            </a:r>
            <a:endParaRPr lang="en-US" sz="1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3595" y="2665214"/>
            <a:ext cx="4079081" cy="25210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831943" y="5485448"/>
            <a:ext cx="384226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Поручни в ванной и туалете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9713595" y="5980986"/>
            <a:ext cx="407908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Для дополнительной поддержки и предотвращения падений.</a:t>
            </a:r>
            <a:endParaRPr lang="en-US" sz="1850" dirty="0"/>
          </a:p>
        </p:txBody>
      </p:sp>
      <p:sp>
        <p:nvSpPr>
          <p:cNvPr id="13" name="Text 8"/>
          <p:cNvSpPr/>
          <p:nvPr/>
        </p:nvSpPr>
        <p:spPr>
          <a:xfrm>
            <a:off x="837724" y="7328892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Правильно подобранное оборудование значительно облегчит уход и повысит комфорт.</a:t>
            </a:r>
            <a:endParaRPr lang="en-US" sz="1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137302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Последствия некачественного ухода</a:t>
            </a:r>
            <a:endParaRPr lang="en-US" sz="4400" b="1" dirty="0"/>
          </a:p>
        </p:txBody>
      </p:sp>
      <p:sp>
        <p:nvSpPr>
          <p:cNvPr id="4" name="Text 1"/>
          <p:cNvSpPr/>
          <p:nvPr/>
        </p:nvSpPr>
        <p:spPr>
          <a:xfrm>
            <a:off x="837724" y="3140035"/>
            <a:ext cx="7468553" cy="229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</a:t>
            </a:r>
            <a:r>
              <a:rPr lang="en-US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едостаточный</a:t>
            </a:r>
            <a:r>
              <a:rPr lang="en-US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уход за больным может привести к серьезным осложнениям. Пролежни, инфекции, ухудшение психологического состояния – лишь некоторые из возможных последствий. Важно понимать, что качественный уход – это не только физический комфорт, но и поддержание достоинства и уважения к личности больного.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37724" y="5707380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 нашей Школе ухода мы учим, как избежать этих негативных последствий и обеспечить </a:t>
            </a: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</a:t>
            </a:r>
            <a:r>
              <a:rPr lang="en-US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ашему</a:t>
            </a:r>
            <a:r>
              <a:rPr lang="en-US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близкому человеку достойную и комфортную жизнь.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8980" y="2360771"/>
            <a:ext cx="450592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Целевая аудитория </a:t>
            </a:r>
            <a:endParaRPr lang="en-US" sz="3500" b="1" dirty="0"/>
          </a:p>
        </p:txBody>
      </p:sp>
      <p:sp>
        <p:nvSpPr>
          <p:cNvPr id="4" name="Text 1"/>
          <p:cNvSpPr/>
          <p:nvPr/>
        </p:nvSpPr>
        <p:spPr>
          <a:xfrm>
            <a:off x="2318980" y="3163372"/>
            <a:ext cx="450592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Школы ухода</a:t>
            </a:r>
            <a:endParaRPr lang="en-US" sz="3500" b="1" dirty="0"/>
          </a:p>
        </p:txBody>
      </p:sp>
      <p:sp>
        <p:nvSpPr>
          <p:cNvPr id="5" name="Text 2"/>
          <p:cNvSpPr/>
          <p:nvPr/>
        </p:nvSpPr>
        <p:spPr>
          <a:xfrm>
            <a:off x="837724" y="4085630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граждане, осуществляющие уход;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37724" y="4552355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организаторы ухода;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37724" y="5019080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помощники по уходу;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37724" y="5485805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граждане, нуждающиеся в уходе.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24407" y="628055"/>
            <a:ext cx="6981587" cy="671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Индивидуальные занятия</a:t>
            </a:r>
            <a:r>
              <a:rPr lang="en-US" sz="42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: 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4365784" y="1642229"/>
            <a:ext cx="5898832" cy="671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Персональный подход</a:t>
            </a:r>
            <a:endParaRPr lang="en-US" sz="4200" b="1" dirty="0"/>
          </a:p>
        </p:txBody>
      </p:sp>
      <p:sp>
        <p:nvSpPr>
          <p:cNvPr id="4" name="Text 2"/>
          <p:cNvSpPr/>
          <p:nvPr/>
        </p:nvSpPr>
        <p:spPr>
          <a:xfrm>
            <a:off x="1712476" y="4335185"/>
            <a:ext cx="2865477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Оценка потребностей</a:t>
            </a:r>
            <a:endParaRPr lang="en-US" sz="2100" b="1" dirty="0"/>
          </a:p>
        </p:txBody>
      </p:sp>
      <p:sp>
        <p:nvSpPr>
          <p:cNvPr id="5" name="Text 3"/>
          <p:cNvSpPr/>
          <p:nvPr/>
        </p:nvSpPr>
        <p:spPr>
          <a:xfrm>
            <a:off x="799267" y="4807982"/>
            <a:ext cx="3778687" cy="730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Определяем ваши уникальные задачи.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677" y="2656403"/>
            <a:ext cx="4561046" cy="4561046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093" y="4736247"/>
            <a:ext cx="321112" cy="4013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595723" y="3291959"/>
            <a:ext cx="2686764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Разработка плана</a:t>
            </a:r>
            <a:endParaRPr lang="en-US" sz="2100" b="1" dirty="0"/>
          </a:p>
        </p:txBody>
      </p:sp>
      <p:sp>
        <p:nvSpPr>
          <p:cNvPr id="9" name="Text 5"/>
          <p:cNvSpPr/>
          <p:nvPr/>
        </p:nvSpPr>
        <p:spPr>
          <a:xfrm>
            <a:off x="9595723" y="3764756"/>
            <a:ext cx="4235410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Составляем программу обучения.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4677" y="2656403"/>
            <a:ext cx="4561046" cy="4561046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1860" y="3719096"/>
            <a:ext cx="321112" cy="40136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595723" y="5743694"/>
            <a:ext cx="2872502" cy="335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Практические навыки</a:t>
            </a:r>
            <a:endParaRPr lang="en-US" sz="2100" b="1" dirty="0"/>
          </a:p>
        </p:txBody>
      </p:sp>
      <p:sp>
        <p:nvSpPr>
          <p:cNvPr id="13" name="Text 7"/>
          <p:cNvSpPr/>
          <p:nvPr/>
        </p:nvSpPr>
        <p:spPr>
          <a:xfrm>
            <a:off x="9595723" y="6216491"/>
            <a:ext cx="4235410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Обучаем техникам ухода.</a:t>
            </a:r>
            <a:endParaRPr lang="en-US" sz="17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7775" y="2656403"/>
            <a:ext cx="4561046" cy="4561046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1860" y="5753279"/>
            <a:ext cx="321112" cy="401360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799267" y="7474267"/>
            <a:ext cx="13031867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Мы адаптируем обучение к </a:t>
            </a:r>
            <a:r>
              <a:rPr lang="ru-RU" sz="17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</a:t>
            </a:r>
            <a:r>
              <a:rPr lang="en-US" sz="17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ашим</a:t>
            </a:r>
            <a:r>
              <a:rPr lang="en-US" sz="17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индивидуальным потребностям и возможностям.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57713" y="644485"/>
            <a:ext cx="5514975" cy="689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Групповые занятия: </a:t>
            </a:r>
            <a:endParaRPr lang="en-US" sz="4300" b="1" dirty="0"/>
          </a:p>
        </p:txBody>
      </p:sp>
      <p:sp>
        <p:nvSpPr>
          <p:cNvPr id="3" name="Text 1"/>
          <p:cNvSpPr/>
          <p:nvPr/>
        </p:nvSpPr>
        <p:spPr>
          <a:xfrm>
            <a:off x="3520321" y="1685330"/>
            <a:ext cx="7589758" cy="689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Обмен опытом и поддержка</a:t>
            </a:r>
            <a:endParaRPr lang="en-US" sz="4300" b="1" dirty="0"/>
          </a:p>
        </p:txBody>
      </p:sp>
      <p:sp>
        <p:nvSpPr>
          <p:cNvPr id="4" name="Shape 2"/>
          <p:cNvSpPr/>
          <p:nvPr/>
        </p:nvSpPr>
        <p:spPr>
          <a:xfrm>
            <a:off x="820341" y="2726174"/>
            <a:ext cx="2164913" cy="1328976"/>
          </a:xfrm>
          <a:prstGeom prst="roundRect">
            <a:avLst>
              <a:gd name="adj" fmla="val 2646"/>
            </a:avLst>
          </a:prstGeom>
          <a:solidFill>
            <a:srgbClr val="F3E7D4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955" y="3184684"/>
            <a:ext cx="329565" cy="4119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409837" y="2960489"/>
            <a:ext cx="2757488" cy="344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Обмен опытом</a:t>
            </a:r>
            <a:endParaRPr lang="en-US" sz="2150" b="1" dirty="0"/>
          </a:p>
        </p:txBody>
      </p:sp>
      <p:sp>
        <p:nvSpPr>
          <p:cNvPr id="7" name="Text 4"/>
          <p:cNvSpPr/>
          <p:nvPr/>
        </p:nvSpPr>
        <p:spPr>
          <a:xfrm>
            <a:off x="3219569" y="3445788"/>
            <a:ext cx="5138142" cy="375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Учитесь у других, кто проходит через то же самое.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3102412" y="4039910"/>
            <a:ext cx="10590490" cy="15240"/>
          </a:xfrm>
          <a:prstGeom prst="roundRect">
            <a:avLst>
              <a:gd name="adj" fmla="val 230698"/>
            </a:avLst>
          </a:prstGeom>
          <a:solidFill>
            <a:srgbClr val="D9CDBA"/>
          </a:solidFill>
          <a:ln/>
        </p:spPr>
      </p:sp>
      <p:sp>
        <p:nvSpPr>
          <p:cNvPr id="9" name="Shape 6"/>
          <p:cNvSpPr/>
          <p:nvPr/>
        </p:nvSpPr>
        <p:spPr>
          <a:xfrm>
            <a:off x="820341" y="4172307"/>
            <a:ext cx="4329827" cy="1328976"/>
          </a:xfrm>
          <a:prstGeom prst="roundRect">
            <a:avLst>
              <a:gd name="adj" fmla="val 2646"/>
            </a:avLst>
          </a:prstGeom>
          <a:solidFill>
            <a:srgbClr val="F3E7D4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472" y="4630817"/>
            <a:ext cx="329565" cy="4119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629751" y="4406622"/>
            <a:ext cx="3046333" cy="344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Получение поддержки</a:t>
            </a:r>
            <a:endParaRPr lang="en-US" sz="2150" b="1" dirty="0"/>
          </a:p>
        </p:txBody>
      </p:sp>
      <p:sp>
        <p:nvSpPr>
          <p:cNvPr id="12" name="Text 8"/>
          <p:cNvSpPr/>
          <p:nvPr/>
        </p:nvSpPr>
        <p:spPr>
          <a:xfrm>
            <a:off x="5384482" y="4891921"/>
            <a:ext cx="3536990" cy="375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Найдите понимание и сочувствие.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5267325" y="5486043"/>
            <a:ext cx="8425577" cy="15240"/>
          </a:xfrm>
          <a:prstGeom prst="roundRect">
            <a:avLst>
              <a:gd name="adj" fmla="val 230698"/>
            </a:avLst>
          </a:prstGeom>
          <a:solidFill>
            <a:srgbClr val="D9CDBA"/>
          </a:solidFill>
          <a:ln/>
        </p:spPr>
      </p:sp>
      <p:sp>
        <p:nvSpPr>
          <p:cNvPr id="14" name="Shape 10"/>
          <p:cNvSpPr/>
          <p:nvPr/>
        </p:nvSpPr>
        <p:spPr>
          <a:xfrm>
            <a:off x="820341" y="5618440"/>
            <a:ext cx="6494859" cy="1328976"/>
          </a:xfrm>
          <a:prstGeom prst="roundRect">
            <a:avLst>
              <a:gd name="adj" fmla="val 2646"/>
            </a:avLst>
          </a:prstGeom>
          <a:solidFill>
            <a:srgbClr val="F3E7D4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988" y="6076950"/>
            <a:ext cx="329565" cy="41195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134112" y="5852755"/>
            <a:ext cx="3390900" cy="344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Укрепление уверенности</a:t>
            </a:r>
            <a:endParaRPr lang="en-US" sz="2150" b="1" dirty="0"/>
          </a:p>
        </p:txBody>
      </p:sp>
      <p:sp>
        <p:nvSpPr>
          <p:cNvPr id="17" name="Text 12"/>
          <p:cNvSpPr/>
          <p:nvPr/>
        </p:nvSpPr>
        <p:spPr>
          <a:xfrm>
            <a:off x="7549515" y="6338054"/>
            <a:ext cx="4560094" cy="375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Почувствуйте себя сильнее и компетентнее.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820341" y="7211020"/>
            <a:ext cx="12989719" cy="375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Вместе мы можем больше! Групповые занятия – это источник вдохновения и силы.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97856" y="572691"/>
            <a:ext cx="10834687" cy="612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Количественные и качественные показатели </a:t>
            </a:r>
            <a:endParaRPr lang="en-US" sz="3850" b="1" dirty="0"/>
          </a:p>
        </p:txBody>
      </p:sp>
      <p:sp>
        <p:nvSpPr>
          <p:cNvPr id="3" name="Text 1"/>
          <p:cNvSpPr/>
          <p:nvPr/>
        </p:nvSpPr>
        <p:spPr>
          <a:xfrm>
            <a:off x="4159687" y="1497568"/>
            <a:ext cx="6311027" cy="612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 2024 и 1 квартал 2025 гг.</a:t>
            </a:r>
            <a:endParaRPr lang="en-US" sz="3850" b="1" dirty="0"/>
          </a:p>
        </p:txBody>
      </p:sp>
      <p:sp>
        <p:nvSpPr>
          <p:cNvPr id="4" name="Shape 2"/>
          <p:cNvSpPr/>
          <p:nvPr/>
        </p:nvSpPr>
        <p:spPr>
          <a:xfrm>
            <a:off x="7303770" y="2422446"/>
            <a:ext cx="22860" cy="5235059"/>
          </a:xfrm>
          <a:prstGeom prst="roundRect">
            <a:avLst>
              <a:gd name="adj" fmla="val 136652"/>
            </a:avLst>
          </a:prstGeom>
          <a:solidFill>
            <a:srgbClr val="D9CDBA"/>
          </a:solidFill>
          <a:ln/>
        </p:spPr>
      </p:sp>
      <p:sp>
        <p:nvSpPr>
          <p:cNvPr id="5" name="Shape 3"/>
          <p:cNvSpPr/>
          <p:nvPr/>
        </p:nvSpPr>
        <p:spPr>
          <a:xfrm>
            <a:off x="6479084" y="2879408"/>
            <a:ext cx="624721" cy="22860"/>
          </a:xfrm>
          <a:prstGeom prst="roundRect">
            <a:avLst>
              <a:gd name="adj" fmla="val 136652"/>
            </a:avLst>
          </a:prstGeom>
          <a:solidFill>
            <a:srgbClr val="D9CDBA"/>
          </a:solidFill>
          <a:ln/>
        </p:spPr>
      </p:sp>
      <p:sp>
        <p:nvSpPr>
          <p:cNvPr id="6" name="Shape 4"/>
          <p:cNvSpPr/>
          <p:nvPr/>
        </p:nvSpPr>
        <p:spPr>
          <a:xfrm>
            <a:off x="7080945" y="2656642"/>
            <a:ext cx="468511" cy="468511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7" name="Text 5"/>
          <p:cNvSpPr/>
          <p:nvPr/>
        </p:nvSpPr>
        <p:spPr>
          <a:xfrm>
            <a:off x="7168158" y="2707124"/>
            <a:ext cx="293965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728901" y="2630686"/>
            <a:ext cx="3782020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Индивидуальные консультации</a:t>
            </a:r>
            <a:endParaRPr lang="en-US" sz="1900" b="1" dirty="0"/>
          </a:p>
        </p:txBody>
      </p:sp>
      <p:sp>
        <p:nvSpPr>
          <p:cNvPr id="9" name="Text 7"/>
          <p:cNvSpPr/>
          <p:nvPr/>
        </p:nvSpPr>
        <p:spPr>
          <a:xfrm>
            <a:off x="728901" y="3061811"/>
            <a:ext cx="554509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Проведено: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8901" y="3519845"/>
            <a:ext cx="554509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в 2024 году - 61  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8901" y="3925848"/>
            <a:ext cx="554509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 2025 году - 14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526595" y="3920609"/>
            <a:ext cx="624721" cy="22860"/>
          </a:xfrm>
          <a:prstGeom prst="roundRect">
            <a:avLst>
              <a:gd name="adj" fmla="val 136652"/>
            </a:avLst>
          </a:prstGeom>
          <a:solidFill>
            <a:srgbClr val="D9CDBA"/>
          </a:solidFill>
          <a:ln/>
        </p:spPr>
      </p:sp>
      <p:sp>
        <p:nvSpPr>
          <p:cNvPr id="13" name="Shape 11"/>
          <p:cNvSpPr/>
          <p:nvPr/>
        </p:nvSpPr>
        <p:spPr>
          <a:xfrm>
            <a:off x="7080945" y="3697843"/>
            <a:ext cx="468511" cy="468511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14" name="Text 12"/>
          <p:cNvSpPr/>
          <p:nvPr/>
        </p:nvSpPr>
        <p:spPr>
          <a:xfrm>
            <a:off x="7168158" y="3748326"/>
            <a:ext cx="293965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8356402" y="3671888"/>
            <a:ext cx="2450068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Групповые занятия</a:t>
            </a:r>
            <a:endParaRPr lang="en-US" sz="1900" b="1" dirty="0"/>
          </a:p>
        </p:txBody>
      </p:sp>
      <p:sp>
        <p:nvSpPr>
          <p:cNvPr id="16" name="Text 14"/>
          <p:cNvSpPr/>
          <p:nvPr/>
        </p:nvSpPr>
        <p:spPr>
          <a:xfrm>
            <a:off x="8356402" y="4103013"/>
            <a:ext cx="554509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Проведено: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56402" y="4561046"/>
            <a:ext cx="554509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 2024 году - 14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56402" y="4967049"/>
            <a:ext cx="554509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 2025 году - 1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479084" y="5132427"/>
            <a:ext cx="624721" cy="22860"/>
          </a:xfrm>
          <a:prstGeom prst="roundRect">
            <a:avLst>
              <a:gd name="adj" fmla="val 136652"/>
            </a:avLst>
          </a:prstGeom>
          <a:solidFill>
            <a:srgbClr val="D9CDBA"/>
          </a:solidFill>
          <a:ln/>
        </p:spPr>
      </p:sp>
      <p:sp>
        <p:nvSpPr>
          <p:cNvPr id="20" name="Shape 18"/>
          <p:cNvSpPr/>
          <p:nvPr/>
        </p:nvSpPr>
        <p:spPr>
          <a:xfrm>
            <a:off x="7080945" y="4909661"/>
            <a:ext cx="468511" cy="468511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21" name="Text 19"/>
          <p:cNvSpPr/>
          <p:nvPr/>
        </p:nvSpPr>
        <p:spPr>
          <a:xfrm>
            <a:off x="7168158" y="4960144"/>
            <a:ext cx="293965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728901" y="4883706"/>
            <a:ext cx="2450068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Обученных лиц</a:t>
            </a:r>
            <a:endParaRPr lang="en-US" sz="1900" b="1" dirty="0"/>
          </a:p>
        </p:txBody>
      </p:sp>
      <p:sp>
        <p:nvSpPr>
          <p:cNvPr id="23" name="Text 21"/>
          <p:cNvSpPr/>
          <p:nvPr/>
        </p:nvSpPr>
        <p:spPr>
          <a:xfrm>
            <a:off x="728901" y="5314831"/>
            <a:ext cx="554509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 2024 году - 121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28901" y="5720834"/>
            <a:ext cx="554509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 2025 году - 58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28901" y="6178868"/>
            <a:ext cx="5545098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526595" y="6258997"/>
            <a:ext cx="624721" cy="22860"/>
          </a:xfrm>
          <a:prstGeom prst="roundRect">
            <a:avLst>
              <a:gd name="adj" fmla="val 136652"/>
            </a:avLst>
          </a:prstGeom>
          <a:solidFill>
            <a:srgbClr val="D9CDBA"/>
          </a:solidFill>
          <a:ln/>
        </p:spPr>
      </p:sp>
      <p:sp>
        <p:nvSpPr>
          <p:cNvPr id="27" name="Shape 25"/>
          <p:cNvSpPr/>
          <p:nvPr/>
        </p:nvSpPr>
        <p:spPr>
          <a:xfrm>
            <a:off x="7080945" y="6036231"/>
            <a:ext cx="468511" cy="468511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28" name="Text 26"/>
          <p:cNvSpPr/>
          <p:nvPr/>
        </p:nvSpPr>
        <p:spPr>
          <a:xfrm>
            <a:off x="7168158" y="6086713"/>
            <a:ext cx="293965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2300" dirty="0"/>
          </a:p>
        </p:txBody>
      </p:sp>
      <p:sp>
        <p:nvSpPr>
          <p:cNvPr id="29" name="Text 27"/>
          <p:cNvSpPr/>
          <p:nvPr/>
        </p:nvSpPr>
        <p:spPr>
          <a:xfrm>
            <a:off x="8356402" y="6010275"/>
            <a:ext cx="3631168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Удовлетворенность качеством</a:t>
            </a:r>
            <a:endParaRPr lang="en-US" sz="1900" b="1" dirty="0"/>
          </a:p>
        </p:txBody>
      </p:sp>
      <p:sp>
        <p:nvSpPr>
          <p:cNvPr id="30" name="Text 28"/>
          <p:cNvSpPr/>
          <p:nvPr/>
        </p:nvSpPr>
        <p:spPr>
          <a:xfrm>
            <a:off x="8356402" y="6441400"/>
            <a:ext cx="5545098" cy="666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 результатам опросов, участники высоко оценили качество предоставляемых услуг и обучения - 100 %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1022033"/>
            <a:ext cx="6185535" cy="61855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454509" y="1145858"/>
            <a:ext cx="450592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Использование </a:t>
            </a:r>
            <a:endParaRPr lang="en-US" sz="3500" b="1" dirty="0"/>
          </a:p>
        </p:txBody>
      </p:sp>
      <p:sp>
        <p:nvSpPr>
          <p:cNvPr id="4" name="Text 1"/>
          <p:cNvSpPr/>
          <p:nvPr/>
        </p:nvSpPr>
        <p:spPr>
          <a:xfrm>
            <a:off x="8241030" y="1948458"/>
            <a:ext cx="4932878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онлайн-инструментов</a:t>
            </a:r>
            <a:endParaRPr lang="en-US" sz="3500" b="1" dirty="0"/>
          </a:p>
        </p:txBody>
      </p:sp>
      <p:sp>
        <p:nvSpPr>
          <p:cNvPr id="5" name="Text 2"/>
          <p:cNvSpPr/>
          <p:nvPr/>
        </p:nvSpPr>
        <p:spPr>
          <a:xfrm>
            <a:off x="7614761" y="2751058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это не только современная тенденция, но и реальная необходимость в условиях быстро меняющегося мира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7614761" y="3732490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Преимущества</a:t>
            </a: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5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онлайн</a:t>
            </a:r>
            <a:r>
              <a:rPr lang="en-US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обучения: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7614761" y="433089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- доступность;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7614761" y="4929307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- гибкость;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7614761" y="552771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- мультимедийные ресурсы;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7614761" y="612612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- обратная связь;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7614761" y="6724531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- экономическая эффективность.</a:t>
            </a:r>
            <a:endParaRPr lang="en-US" sz="1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78010" y="1760101"/>
            <a:ext cx="478786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"Посещения на дому"</a:t>
            </a:r>
            <a:r>
              <a:rPr lang="en-US" sz="35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837724" y="2592586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37724" y="3244810"/>
            <a:ext cx="7468553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важный и востребованный формат поддержки, который помогает ухаживающим родственникам получить необходимую помощь и консультацию прямо у себя дома.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837724" y="5428536"/>
            <a:ext cx="7468553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Общее количество посещений в 2024 году - </a:t>
            </a:r>
            <a:r>
              <a:rPr lang="ru-RU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11</a:t>
            </a:r>
            <a:r>
              <a:rPr lang="en-US" sz="185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; 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37724" y="5990868"/>
            <a:ext cx="7468553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 истекший 2025 год - 2.</a:t>
            </a:r>
            <a:endParaRPr lang="en-US" sz="1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96202" y="602456"/>
            <a:ext cx="10637877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Сообщество ухаживающих родственников</a:t>
            </a:r>
            <a:endParaRPr lang="en-US" sz="4050" b="1" dirty="0"/>
          </a:p>
        </p:txBody>
      </p:sp>
      <p:sp>
        <p:nvSpPr>
          <p:cNvPr id="3" name="Text 1"/>
          <p:cNvSpPr/>
          <p:nvPr/>
        </p:nvSpPr>
        <p:spPr>
          <a:xfrm>
            <a:off x="766763" y="1684973"/>
            <a:ext cx="1309687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Присоединяйтесь к нашему сообществу, где вы сможете обмениваться опытом, получать поддержку и находить ответы на вопросы, связанные с уходом за близкими.</a:t>
            </a:r>
            <a:endParaRPr lang="en-US" sz="1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63" y="2632472"/>
            <a:ext cx="6384131" cy="39456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70096" y="6851928"/>
            <a:ext cx="2577465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Поддержка</a:t>
            </a:r>
            <a:endParaRPr lang="en-US" sz="2000" b="1" dirty="0"/>
          </a:p>
        </p:txBody>
      </p:sp>
      <p:sp>
        <p:nvSpPr>
          <p:cNvPr id="6" name="Text 3"/>
          <p:cNvSpPr/>
          <p:nvPr/>
        </p:nvSpPr>
        <p:spPr>
          <a:xfrm>
            <a:off x="766763" y="7305556"/>
            <a:ext cx="6384131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Встретьте людей, которые понимают ваши трудности и готовы поделиться своими знаниями и советами.</a:t>
            </a:r>
            <a:endParaRPr lang="en-US" sz="17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9506" y="2632472"/>
            <a:ext cx="6384131" cy="39456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268539" y="6824543"/>
            <a:ext cx="2577465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Обмен опытом</a:t>
            </a:r>
            <a:endParaRPr lang="en-US" sz="2000" b="1" dirty="0"/>
          </a:p>
        </p:txBody>
      </p:sp>
      <p:sp>
        <p:nvSpPr>
          <p:cNvPr id="9" name="Text 5"/>
          <p:cNvSpPr/>
          <p:nvPr/>
        </p:nvSpPr>
        <p:spPr>
          <a:xfrm>
            <a:off x="7479506" y="7305556"/>
            <a:ext cx="6384131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7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Вместе мы создаем поддерживающее сообщество, где каждый чувствует себя услышанным и понятым.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61536" y="566380"/>
            <a:ext cx="9107329" cy="605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Количественные показатели за 2024 и </a:t>
            </a:r>
            <a:endParaRPr lang="en-US" sz="3800" b="1" dirty="0"/>
          </a:p>
        </p:txBody>
      </p:sp>
      <p:sp>
        <p:nvSpPr>
          <p:cNvPr id="3" name="Text 1"/>
          <p:cNvSpPr/>
          <p:nvPr/>
        </p:nvSpPr>
        <p:spPr>
          <a:xfrm>
            <a:off x="4891683" y="1481138"/>
            <a:ext cx="4846915" cy="605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 квартал 2025 гг</a:t>
            </a:r>
            <a:r>
              <a:rPr lang="en-US" sz="38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.</a:t>
            </a:r>
            <a:endParaRPr lang="en-US" sz="3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23" y="2395895"/>
            <a:ext cx="4190167" cy="41901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20923" y="6843474"/>
            <a:ext cx="41901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Количество участников сообщества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20923" y="7296626"/>
            <a:ext cx="41901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2024 год - 42 человека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20923" y="7698224"/>
            <a:ext cx="41901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2025 год - 51 человек</a:t>
            </a:r>
            <a:endParaRPr lang="en-US" sz="16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57" y="2395895"/>
            <a:ext cx="4190167" cy="419016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20057" y="6843474"/>
            <a:ext cx="41901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Количество встреч и мероприятий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220057" y="7296626"/>
            <a:ext cx="41901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2024 год - 16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5220057" y="7698224"/>
            <a:ext cx="41901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2025 год - 5</a:t>
            </a:r>
            <a:endParaRPr lang="en-US" sz="16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9191" y="2395895"/>
            <a:ext cx="4190286" cy="419028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719191" y="6843593"/>
            <a:ext cx="4190286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Удовлетворенность качеством 100%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65985" y="644009"/>
            <a:ext cx="4811911" cy="601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Школа ухода: </a:t>
            </a:r>
            <a:endParaRPr lang="en-US" sz="3750" b="1" dirty="0"/>
          </a:p>
        </p:txBody>
      </p:sp>
      <p:sp>
        <p:nvSpPr>
          <p:cNvPr id="4" name="Text 1"/>
          <p:cNvSpPr/>
          <p:nvPr/>
        </p:nvSpPr>
        <p:spPr>
          <a:xfrm>
            <a:off x="738307" y="1552218"/>
            <a:ext cx="7667387" cy="601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Ваш путь к уверенности и заботе</a:t>
            </a:r>
            <a:endParaRPr lang="en-US" sz="3750" b="1" dirty="0"/>
          </a:p>
        </p:txBody>
      </p:sp>
      <p:sp>
        <p:nvSpPr>
          <p:cNvPr id="5" name="Text 2"/>
          <p:cNvSpPr/>
          <p:nvPr/>
        </p:nvSpPr>
        <p:spPr>
          <a:xfrm>
            <a:off x="715685" y="2460427"/>
            <a:ext cx="7712631" cy="654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Школа ухода – </a:t>
            </a:r>
            <a:r>
              <a:rPr lang="ru-RU" sz="160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</a:t>
            </a:r>
            <a:r>
              <a:rPr lang="en-US" sz="160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аш</a:t>
            </a:r>
            <a:r>
              <a:rPr lang="en-US" sz="160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надежный партнер, предлагающий поддержку и знания, </a:t>
            </a:r>
            <a:r>
              <a:rPr lang="en-US" sz="16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чтобы</a:t>
            </a: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60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</a:t>
            </a:r>
            <a:r>
              <a:rPr lang="en-US" sz="160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ы </a:t>
            </a: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не оставались один на один с трудностями.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15685" y="3446978"/>
            <a:ext cx="3702963" cy="541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50"/>
              </a:lnSpc>
              <a:buNone/>
            </a:pPr>
            <a:r>
              <a:rPr lang="en-US" sz="425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4250" b="1" dirty="0"/>
          </a:p>
        </p:txBody>
      </p:sp>
      <p:sp>
        <p:nvSpPr>
          <p:cNvPr id="7" name="Text 4"/>
          <p:cNvSpPr/>
          <p:nvPr/>
        </p:nvSpPr>
        <p:spPr>
          <a:xfrm>
            <a:off x="1364218" y="4244340"/>
            <a:ext cx="2405896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Дней в неделю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715685" y="4667726"/>
            <a:ext cx="3702963" cy="654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Мы работаем </a:t>
            </a:r>
            <a:r>
              <a:rPr lang="en-US" sz="16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для</a:t>
            </a: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60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</a:t>
            </a:r>
            <a:r>
              <a:rPr lang="en-US" sz="160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ас</a:t>
            </a: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обеспечивая непрерывную поддержку.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725353" y="3446978"/>
            <a:ext cx="3702963" cy="541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50"/>
              </a:lnSpc>
              <a:buNone/>
            </a:pPr>
            <a:r>
              <a:rPr lang="en-US" sz="425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Бесплатно</a:t>
            </a:r>
            <a:endParaRPr lang="en-US" sz="4250" b="1" dirty="0"/>
          </a:p>
        </p:txBody>
      </p:sp>
      <p:sp>
        <p:nvSpPr>
          <p:cNvPr id="10" name="Text 7"/>
          <p:cNvSpPr/>
          <p:nvPr/>
        </p:nvSpPr>
        <p:spPr>
          <a:xfrm>
            <a:off x="5373886" y="4244340"/>
            <a:ext cx="2405896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Обучение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725353" y="4667726"/>
            <a:ext cx="3702963" cy="654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Мы предлагаем бесплатные консультации и обучение.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720459" y="6037659"/>
            <a:ext cx="3702963" cy="541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50"/>
              </a:lnSpc>
              <a:buNone/>
            </a:pPr>
            <a:r>
              <a:rPr lang="en-US" sz="425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43-19-17</a:t>
            </a:r>
            <a:endParaRPr lang="en-US" sz="4250" b="1" dirty="0"/>
          </a:p>
        </p:txBody>
      </p:sp>
      <p:sp>
        <p:nvSpPr>
          <p:cNvPr id="13" name="Text 10"/>
          <p:cNvSpPr/>
          <p:nvPr/>
        </p:nvSpPr>
        <p:spPr>
          <a:xfrm>
            <a:off x="3368993" y="6835021"/>
            <a:ext cx="2405896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Звоните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2720459" y="7258407"/>
            <a:ext cx="3702963" cy="327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Мы </a:t>
            </a:r>
            <a:r>
              <a:rPr lang="en-US" sz="16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ждем</a:t>
            </a: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60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</a:t>
            </a:r>
            <a:r>
              <a:rPr lang="en-US" sz="1600" dirty="0" err="1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ашего</a:t>
            </a:r>
            <a:r>
              <a:rPr lang="en-US" sz="1600" dirty="0" smtClean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16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звонка!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905</Words>
  <Application>Microsoft Office PowerPoint</Application>
  <PresentationFormat>Произвольный</PresentationFormat>
  <Paragraphs>147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Source Sans Pro</vt:lpstr>
      <vt:lpstr>Calibri</vt:lpstr>
      <vt:lpstr>Lora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 Windows</cp:lastModifiedBy>
  <cp:revision>11</cp:revision>
  <dcterms:created xsi:type="dcterms:W3CDTF">2025-03-28T06:36:24Z</dcterms:created>
  <dcterms:modified xsi:type="dcterms:W3CDTF">2025-04-06T10:14:30Z</dcterms:modified>
</cp:coreProperties>
</file>